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7" r:id="rId6"/>
    <p:sldId id="264" r:id="rId7"/>
    <p:sldId id="259" r:id="rId8"/>
    <p:sldId id="260" r:id="rId9"/>
    <p:sldId id="261" r:id="rId10"/>
    <p:sldId id="262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91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4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864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45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83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61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06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9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34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92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496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245A-065F-40E8-8B74-CA4AF05F4A6E}" type="datetimeFigureOut">
              <a:rPr lang="de-CH" smtClean="0"/>
              <a:t>12.09.2017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7012-3201-484F-BD63-369AC4C96C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85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5760640" cy="1470025"/>
          </a:xfrm>
        </p:spPr>
        <p:txBody>
          <a:bodyPr>
            <a:noAutofit/>
          </a:bodyPr>
          <a:lstStyle/>
          <a:p>
            <a:r>
              <a:rPr lang="de-CH" sz="6000" b="1" dirty="0" smtClean="0">
                <a:solidFill>
                  <a:schemeClr val="accent2">
                    <a:lumMod val="75000"/>
                  </a:schemeClr>
                </a:solidFill>
              </a:rPr>
              <a:t>Komplexität und Berechenbarkeit</a:t>
            </a:r>
            <a:endParaRPr lang="de-CH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de-CH" dirty="0" smtClean="0"/>
              <a:t>Das Studium von (abstrakten) Computermodellen  gibt uns Einsichten über unsere eigenen (intellektuellen) Grenzen.</a:t>
            </a:r>
          </a:p>
        </p:txBody>
      </p:sp>
    </p:spTree>
    <p:extLst>
      <p:ext uri="{BB962C8B-B14F-4D97-AF65-F5344CB8AC3E}">
        <p14:creationId xmlns:p14="http://schemas.microsoft.com/office/powerpoint/2010/main" val="16192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Bildergebnis für spinner wai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959" y="401361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Beweis  (1)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3724991"/>
            <a:ext cx="8838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Daraus lässt sich ein Algorithmus </a:t>
            </a:r>
            <a:r>
              <a:rPr lang="de-CH" sz="3200" b="1" dirty="0" smtClean="0"/>
              <a:t>B</a:t>
            </a:r>
            <a:r>
              <a:rPr lang="de-CH" sz="3200" dirty="0" smtClean="0"/>
              <a:t> bauen, so dass…</a:t>
            </a:r>
            <a:endParaRPr lang="de-CH" sz="3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79513" y="1276719"/>
            <a:ext cx="8262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Annahme es gibt ein Algorithmus </a:t>
            </a:r>
            <a:r>
              <a:rPr lang="de-CH" sz="3200" b="1" dirty="0" smtClean="0"/>
              <a:t>H</a:t>
            </a:r>
            <a:r>
              <a:rPr lang="de-CH" sz="3200" dirty="0" smtClean="0"/>
              <a:t>, so dass … </a:t>
            </a:r>
            <a:endParaRPr lang="de-CH" sz="32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043608" y="2060848"/>
            <a:ext cx="5835514" cy="1440160"/>
            <a:chOff x="1547664" y="2060848"/>
            <a:chExt cx="6710841" cy="1656184"/>
          </a:xfrm>
        </p:grpSpPr>
        <p:sp>
          <p:nvSpPr>
            <p:cNvPr id="20" name="Rechteck 19"/>
            <p:cNvSpPr/>
            <p:nvPr/>
          </p:nvSpPr>
          <p:spPr>
            <a:xfrm>
              <a:off x="3131840" y="2060848"/>
              <a:ext cx="2880320" cy="1656184"/>
            </a:xfrm>
            <a:prstGeom prst="rect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800" dirty="0" smtClean="0"/>
                <a:t>Hält Algorithmus A für Eingabe E? </a:t>
              </a:r>
              <a:endParaRPr lang="de-CH" sz="2800" dirty="0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2627784" y="2384884"/>
              <a:ext cx="50405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2627784" y="3356992"/>
              <a:ext cx="50405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bgerundetes Rechteck 24"/>
            <p:cNvSpPr/>
            <p:nvPr/>
          </p:nvSpPr>
          <p:spPr>
            <a:xfrm>
              <a:off x="1547664" y="2060848"/>
              <a:ext cx="1080120" cy="648072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800" dirty="0" smtClean="0"/>
                <a:t>A</a:t>
              </a:r>
              <a:endParaRPr lang="de-CH" sz="2800" dirty="0"/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1547664" y="3032956"/>
              <a:ext cx="1080120" cy="648072"/>
            </a:xfrm>
            <a:prstGeom prst="roundRect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800" dirty="0"/>
                <a:t>E</a:t>
              </a:r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>
              <a:off x="6012160" y="2384884"/>
              <a:ext cx="50405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6012160" y="3356992"/>
              <a:ext cx="50405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ine Ecke des Rechtecks schneiden 28"/>
            <p:cNvSpPr/>
            <p:nvPr/>
          </p:nvSpPr>
          <p:spPr>
            <a:xfrm>
              <a:off x="6516216" y="2060848"/>
              <a:ext cx="1080120" cy="648072"/>
            </a:xfrm>
            <a:prstGeom prst="snip1Rect">
              <a:avLst/>
            </a:prstGeom>
            <a:ln w="571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400" dirty="0" smtClean="0"/>
                <a:t>JA</a:t>
              </a:r>
              <a:endParaRPr lang="de-CH" sz="2400" dirty="0"/>
            </a:p>
          </p:txBody>
        </p:sp>
        <p:sp>
          <p:nvSpPr>
            <p:cNvPr id="30" name="Eine Ecke des Rechtecks schneiden 29"/>
            <p:cNvSpPr/>
            <p:nvPr/>
          </p:nvSpPr>
          <p:spPr>
            <a:xfrm>
              <a:off x="6516216" y="3045522"/>
              <a:ext cx="1080120" cy="648072"/>
            </a:xfrm>
            <a:prstGeom prst="snip1Rect">
              <a:avLst/>
            </a:prstGeom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CH" sz="2400" dirty="0" smtClean="0"/>
                <a:t>NEIN</a:t>
              </a:r>
              <a:endParaRPr lang="de-CH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596336" y="2716334"/>
              <a:ext cx="662169" cy="389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600" dirty="0" smtClean="0"/>
                <a:t>oder</a:t>
              </a:r>
              <a:endParaRPr lang="de-CH" sz="1600" dirty="0"/>
            </a:p>
          </p:txBody>
        </p:sp>
      </p:grpSp>
      <p:sp>
        <p:nvSpPr>
          <p:cNvPr id="50" name="Abgerundetes Rechteck 49"/>
          <p:cNvSpPr/>
          <p:nvPr/>
        </p:nvSpPr>
        <p:spPr>
          <a:xfrm>
            <a:off x="2591780" y="1861494"/>
            <a:ext cx="648072" cy="39870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H</a:t>
            </a:r>
            <a:endParaRPr lang="de-CH" sz="3200" b="1" dirty="0"/>
          </a:p>
        </p:txBody>
      </p:sp>
      <p:sp>
        <p:nvSpPr>
          <p:cNvPr id="69" name="Rechteck 68"/>
          <p:cNvSpPr/>
          <p:nvPr/>
        </p:nvSpPr>
        <p:spPr>
          <a:xfrm>
            <a:off x="1619671" y="4497004"/>
            <a:ext cx="5976664" cy="2172356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70" name="Rechteck 69"/>
          <p:cNvSpPr/>
          <p:nvPr/>
        </p:nvSpPr>
        <p:spPr>
          <a:xfrm>
            <a:off x="2418285" y="4941168"/>
            <a:ext cx="2504626" cy="144016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Hält Algorithmus A für Eingabe E? </a:t>
            </a:r>
            <a:endParaRPr lang="de-CH" sz="2800" dirty="0"/>
          </a:p>
        </p:txBody>
      </p:sp>
      <p:cxnSp>
        <p:nvCxnSpPr>
          <p:cNvPr id="71" name="Gerade Verbindung mit Pfeil 70"/>
          <p:cNvCxnSpPr>
            <a:stCxn id="73" idx="3"/>
          </p:cNvCxnSpPr>
          <p:nvPr/>
        </p:nvCxnSpPr>
        <p:spPr>
          <a:xfrm flipV="1">
            <a:off x="1262762" y="5222938"/>
            <a:ext cx="1155523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74" idx="3"/>
          </p:cNvCxnSpPr>
          <p:nvPr/>
        </p:nvCxnSpPr>
        <p:spPr>
          <a:xfrm>
            <a:off x="1262762" y="6068250"/>
            <a:ext cx="115552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bgerundetes Rechteck 72"/>
          <p:cNvSpPr/>
          <p:nvPr/>
        </p:nvSpPr>
        <p:spPr>
          <a:xfrm>
            <a:off x="323527" y="4941168"/>
            <a:ext cx="939235" cy="56354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/>
              <a:t>A</a:t>
            </a:r>
          </a:p>
        </p:txBody>
      </p:sp>
      <p:sp>
        <p:nvSpPr>
          <p:cNvPr id="74" name="Abgerundetes Rechteck 73"/>
          <p:cNvSpPr/>
          <p:nvPr/>
        </p:nvSpPr>
        <p:spPr>
          <a:xfrm>
            <a:off x="323527" y="5786479"/>
            <a:ext cx="939235" cy="56354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E</a:t>
            </a:r>
            <a:endParaRPr lang="de-CH" sz="2800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4922911" y="5222938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>
            <a:off x="4922911" y="6068250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ine Ecke des Rechtecks schneiden 76"/>
          <p:cNvSpPr/>
          <p:nvPr/>
        </p:nvSpPr>
        <p:spPr>
          <a:xfrm>
            <a:off x="5361221" y="4941168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JA</a:t>
            </a:r>
            <a:endParaRPr lang="de-CH" sz="2800" dirty="0"/>
          </a:p>
        </p:txBody>
      </p:sp>
      <p:sp>
        <p:nvSpPr>
          <p:cNvPr id="78" name="Eine Ecke des Rechtecks schneiden 77"/>
          <p:cNvSpPr/>
          <p:nvPr/>
        </p:nvSpPr>
        <p:spPr>
          <a:xfrm>
            <a:off x="5361221" y="5797406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dirty="0" smtClean="0"/>
              <a:t>NEIN</a:t>
            </a:r>
            <a:endParaRPr lang="de-CH" sz="2400" dirty="0"/>
          </a:p>
        </p:txBody>
      </p:sp>
      <p:cxnSp>
        <p:nvCxnSpPr>
          <p:cNvPr id="79" name="Gerade Verbindung mit Pfeil 78"/>
          <p:cNvCxnSpPr>
            <a:endCxn id="80" idx="2"/>
          </p:cNvCxnSpPr>
          <p:nvPr/>
        </p:nvCxnSpPr>
        <p:spPr>
          <a:xfrm>
            <a:off x="6267073" y="6083178"/>
            <a:ext cx="16861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ine Ecke des Rechtecks schneiden 79"/>
          <p:cNvSpPr/>
          <p:nvPr/>
        </p:nvSpPr>
        <p:spPr>
          <a:xfrm>
            <a:off x="7953245" y="5801407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JA</a:t>
            </a:r>
            <a:endParaRPr lang="de-CH" sz="2800" dirty="0"/>
          </a:p>
        </p:txBody>
      </p:sp>
      <p:cxnSp>
        <p:nvCxnSpPr>
          <p:cNvPr id="81" name="Gerade Verbindung mit Pfeil 80"/>
          <p:cNvCxnSpPr/>
          <p:nvPr/>
        </p:nvCxnSpPr>
        <p:spPr>
          <a:xfrm>
            <a:off x="6300456" y="5222938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bgerundetes Rechteck 81"/>
          <p:cNvSpPr/>
          <p:nvPr/>
        </p:nvSpPr>
        <p:spPr>
          <a:xfrm>
            <a:off x="2627783" y="4725144"/>
            <a:ext cx="648072" cy="39870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H</a:t>
            </a:r>
            <a:endParaRPr lang="de-CH" sz="3200" b="1" dirty="0"/>
          </a:p>
        </p:txBody>
      </p:sp>
      <p:sp>
        <p:nvSpPr>
          <p:cNvPr id="83" name="Abgerundetes Rechteck 82"/>
          <p:cNvSpPr/>
          <p:nvPr/>
        </p:nvSpPr>
        <p:spPr>
          <a:xfrm>
            <a:off x="1770213" y="4297650"/>
            <a:ext cx="648072" cy="39870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B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6926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" grpId="0" animBg="1"/>
      <p:bldP spid="70" grpId="0" animBg="1"/>
      <p:bldP spid="73" grpId="0" animBg="1"/>
      <p:bldP spid="74" grpId="0" animBg="1"/>
      <p:bldP spid="77" grpId="0" animBg="1"/>
      <p:bldP spid="78" grpId="0" animBg="1"/>
      <p:bldP spid="80" grpId="0" animBg="1"/>
      <p:bldP spid="82" grpId="0" animBg="1"/>
      <p:bldP spid="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Beweis  (2)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58119" y="1268760"/>
            <a:ext cx="8262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Hält B auf die Eingabe von B?</a:t>
            </a:r>
            <a:endParaRPr lang="de-CH" sz="3200" dirty="0"/>
          </a:p>
        </p:txBody>
      </p:sp>
      <p:pic>
        <p:nvPicPr>
          <p:cNvPr id="32" name="Picture 2" descr="Bildergebnis für spinner wai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52" y="171068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hteck 41"/>
          <p:cNvSpPr/>
          <p:nvPr/>
        </p:nvSpPr>
        <p:spPr>
          <a:xfrm>
            <a:off x="1547664" y="2194074"/>
            <a:ext cx="5976664" cy="2172356"/>
          </a:xfrm>
          <a:prstGeom prst="rect">
            <a:avLst/>
          </a:prstGeom>
          <a:noFill/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 sz="2800" dirty="0"/>
          </a:p>
        </p:txBody>
      </p:sp>
      <p:sp>
        <p:nvSpPr>
          <p:cNvPr id="45" name="Rechteck 44"/>
          <p:cNvSpPr/>
          <p:nvPr/>
        </p:nvSpPr>
        <p:spPr>
          <a:xfrm>
            <a:off x="2346278" y="2638238"/>
            <a:ext cx="2504626" cy="144016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Hält Algorithmus B für Eingabe B? </a:t>
            </a:r>
            <a:endParaRPr lang="de-CH" sz="2800" dirty="0"/>
          </a:p>
        </p:txBody>
      </p:sp>
      <p:cxnSp>
        <p:nvCxnSpPr>
          <p:cNvPr id="48" name="Gerade Verbindung mit Pfeil 47"/>
          <p:cNvCxnSpPr>
            <a:stCxn id="50" idx="3"/>
          </p:cNvCxnSpPr>
          <p:nvPr/>
        </p:nvCxnSpPr>
        <p:spPr>
          <a:xfrm flipV="1">
            <a:off x="1190755" y="2920008"/>
            <a:ext cx="1155523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51" idx="3"/>
          </p:cNvCxnSpPr>
          <p:nvPr/>
        </p:nvCxnSpPr>
        <p:spPr>
          <a:xfrm>
            <a:off x="1190755" y="3765320"/>
            <a:ext cx="115552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bgerundetes Rechteck 49"/>
          <p:cNvSpPr/>
          <p:nvPr/>
        </p:nvSpPr>
        <p:spPr>
          <a:xfrm>
            <a:off x="251520" y="2638238"/>
            <a:ext cx="939235" cy="56354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/>
              <a:t>B</a:t>
            </a:r>
          </a:p>
        </p:txBody>
      </p:sp>
      <p:sp>
        <p:nvSpPr>
          <p:cNvPr id="51" name="Abgerundetes Rechteck 50"/>
          <p:cNvSpPr/>
          <p:nvPr/>
        </p:nvSpPr>
        <p:spPr>
          <a:xfrm>
            <a:off x="251520" y="3483549"/>
            <a:ext cx="939235" cy="563541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B</a:t>
            </a:r>
            <a:endParaRPr lang="de-CH" sz="2800" dirty="0"/>
          </a:p>
        </p:txBody>
      </p:sp>
      <p:cxnSp>
        <p:nvCxnSpPr>
          <p:cNvPr id="52" name="Gerade Verbindung mit Pfeil 51"/>
          <p:cNvCxnSpPr/>
          <p:nvPr/>
        </p:nvCxnSpPr>
        <p:spPr>
          <a:xfrm>
            <a:off x="4850904" y="2920008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>
            <a:off x="4850904" y="3765320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ine Ecke des Rechtecks schneiden 53"/>
          <p:cNvSpPr/>
          <p:nvPr/>
        </p:nvSpPr>
        <p:spPr>
          <a:xfrm>
            <a:off x="5289214" y="2638238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JA</a:t>
            </a:r>
            <a:endParaRPr lang="de-CH" sz="2800" dirty="0"/>
          </a:p>
        </p:txBody>
      </p:sp>
      <p:sp>
        <p:nvSpPr>
          <p:cNvPr id="55" name="Eine Ecke des Rechtecks schneiden 54"/>
          <p:cNvSpPr/>
          <p:nvPr/>
        </p:nvSpPr>
        <p:spPr>
          <a:xfrm>
            <a:off x="5289214" y="3494476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400" dirty="0" smtClean="0"/>
              <a:t>NEIN</a:t>
            </a:r>
            <a:endParaRPr lang="de-CH" sz="2400" dirty="0"/>
          </a:p>
        </p:txBody>
      </p:sp>
      <p:cxnSp>
        <p:nvCxnSpPr>
          <p:cNvPr id="56" name="Gerade Verbindung mit Pfeil 55"/>
          <p:cNvCxnSpPr>
            <a:endCxn id="57" idx="2"/>
          </p:cNvCxnSpPr>
          <p:nvPr/>
        </p:nvCxnSpPr>
        <p:spPr>
          <a:xfrm>
            <a:off x="6195066" y="3780248"/>
            <a:ext cx="16861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ine Ecke des Rechtecks schneiden 56"/>
          <p:cNvSpPr/>
          <p:nvPr/>
        </p:nvSpPr>
        <p:spPr>
          <a:xfrm>
            <a:off x="7881238" y="3498477"/>
            <a:ext cx="939235" cy="563541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800" dirty="0" smtClean="0"/>
              <a:t>JA</a:t>
            </a:r>
            <a:endParaRPr lang="de-CH" sz="2800" dirty="0"/>
          </a:p>
        </p:txBody>
      </p:sp>
      <p:cxnSp>
        <p:nvCxnSpPr>
          <p:cNvPr id="58" name="Gerade Verbindung mit Pfeil 57"/>
          <p:cNvCxnSpPr/>
          <p:nvPr/>
        </p:nvCxnSpPr>
        <p:spPr>
          <a:xfrm>
            <a:off x="6228449" y="2920008"/>
            <a:ext cx="43831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bgerundetes Rechteck 58"/>
          <p:cNvSpPr/>
          <p:nvPr/>
        </p:nvSpPr>
        <p:spPr>
          <a:xfrm>
            <a:off x="2555776" y="2422214"/>
            <a:ext cx="648072" cy="39870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H</a:t>
            </a:r>
            <a:endParaRPr lang="de-CH" sz="3200" b="1" dirty="0"/>
          </a:p>
        </p:txBody>
      </p:sp>
      <p:sp>
        <p:nvSpPr>
          <p:cNvPr id="60" name="Abgerundetes Rechteck 59"/>
          <p:cNvSpPr/>
          <p:nvPr/>
        </p:nvSpPr>
        <p:spPr>
          <a:xfrm>
            <a:off x="1698206" y="1994720"/>
            <a:ext cx="648072" cy="398708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B</a:t>
            </a:r>
            <a:endParaRPr lang="de-CH" sz="3200" b="1" dirty="0"/>
          </a:p>
        </p:txBody>
      </p:sp>
      <p:sp>
        <p:nvSpPr>
          <p:cNvPr id="80" name="Textfeld 79"/>
          <p:cNvSpPr txBox="1"/>
          <p:nvPr/>
        </p:nvSpPr>
        <p:spPr>
          <a:xfrm>
            <a:off x="558119" y="4934206"/>
            <a:ext cx="8262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sz="3200" dirty="0" smtClean="0"/>
              <a:t>B </a:t>
            </a:r>
            <a:r>
              <a:rPr lang="de-CH" sz="3200" b="1" dirty="0" smtClean="0"/>
              <a:t>hält</a:t>
            </a:r>
            <a:r>
              <a:rPr lang="de-CH" sz="3200" dirty="0" smtClean="0"/>
              <a:t> auf B gemäss H und </a:t>
            </a:r>
            <a:r>
              <a:rPr lang="de-CH" sz="3200" b="1" dirty="0" smtClean="0"/>
              <a:t>läuft weiter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 smtClean="0"/>
              <a:t>B </a:t>
            </a:r>
            <a:r>
              <a:rPr lang="de-CH" sz="3200" b="1" dirty="0" smtClean="0"/>
              <a:t>hält nicht </a:t>
            </a:r>
            <a:r>
              <a:rPr lang="de-CH" sz="3200" dirty="0" smtClean="0"/>
              <a:t>auf B gemäss H und </a:t>
            </a:r>
            <a:r>
              <a:rPr lang="de-CH" sz="3200" b="1" dirty="0" smtClean="0"/>
              <a:t>hält </a:t>
            </a:r>
            <a:endParaRPr lang="de-CH" sz="3200" b="1" dirty="0"/>
          </a:p>
        </p:txBody>
      </p:sp>
      <p:pic>
        <p:nvPicPr>
          <p:cNvPr id="7170" name="Picture 2" descr="Bildergebnis für widerspruch stemp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496" y="3498477"/>
            <a:ext cx="5221882" cy="19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feld 80"/>
          <p:cNvSpPr txBox="1"/>
          <p:nvPr/>
        </p:nvSpPr>
        <p:spPr>
          <a:xfrm>
            <a:off x="558119" y="6144123"/>
            <a:ext cx="8262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>
                <a:sym typeface="Wingdings" panose="05000000000000000000" pitchFamily="2" charset="2"/>
              </a:rPr>
              <a:t> Annahme </a:t>
            </a:r>
            <a:r>
              <a:rPr lang="de-CH" sz="3200" b="1" dirty="0" smtClean="0">
                <a:sym typeface="Wingdings" panose="05000000000000000000" pitchFamily="2" charset="2"/>
              </a:rPr>
              <a:t>H</a:t>
            </a:r>
            <a:r>
              <a:rPr lang="de-CH" sz="3200" dirty="0" smtClean="0">
                <a:sym typeface="Wingdings" panose="05000000000000000000" pitchFamily="2" charset="2"/>
              </a:rPr>
              <a:t> existiert war falsch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2067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Siehe …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https://youtu.be/wGLQiHXHWNk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https://youtu.be/macM_MtS_w4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741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Diagonalisierung</a:t>
            </a:r>
            <a:endParaRPr lang="de-CH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106624"/>
                  </p:ext>
                </p:extLst>
              </p:nvPr>
            </p:nvGraphicFramePr>
            <p:xfrm>
              <a:off x="1043608" y="1628800"/>
              <a:ext cx="6095997" cy="457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  <a:endParaRPr lang="de-CH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/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/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H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⋱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CH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𝐷</m:t>
                                    </m:r>
                                    <m:r>
                                      <a:rPr lang="de-CH" sz="2400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de-CH" sz="2400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?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CH" sz="2400" i="1" smtClean="0">
                                    <a:latin typeface="Cambria Math"/>
                                    <a:ea typeface="Cambria Math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68630"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el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106624"/>
                  </p:ext>
                </p:extLst>
              </p:nvPr>
            </p:nvGraphicFramePr>
            <p:xfrm>
              <a:off x="1043608" y="1628800"/>
              <a:ext cx="6095997" cy="4572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0667" r="-701802" b="-9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10667" r="-601802" b="-9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10667" r="-501802" b="-9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0901" t="-10667" r="-300901" b="-9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0901" t="-10667" r="-100901" b="-9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…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0667" r="-801802" b="-8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  <a:endParaRPr lang="de-CH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110667" r="-601802" b="-8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110667" r="-501802" b="-8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10667" r="-801802" b="-7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210667" r="-701802" b="-7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210667" r="-601802" b="-7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/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310667" r="-801802" b="-6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/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310667" r="-601802" b="-6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10667" r="-801802" b="-5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96429" t="-410667" r="-397321" b="-5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10667" r="-801802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510667" r="-601802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CH" sz="2400" dirty="0" smtClean="0">
                              <a:solidFill>
                                <a:srgbClr val="FF0000"/>
                              </a:solidFill>
                            </a:rPr>
                            <a:t>H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H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610667" r="-801802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00901" t="-610667" r="-200901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710667" r="-801802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710667" r="-701802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0000" t="-710667" r="-601802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000" t="-710667" r="-501802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0901" t="-710667" r="-300901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CH" sz="2400" dirty="0" smtClean="0"/>
                            <a:t>?</a:t>
                          </a:r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10667" r="-801802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CH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ysDot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08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Wie komplex ist ein Problem?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8118" y="1412776"/>
            <a:ext cx="8334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Wie viele Operationen sind nötig um abhängig von der Eingabelänge</a:t>
            </a:r>
            <a:r>
              <a:rPr lang="de-CH" sz="2800" dirty="0"/>
              <a:t> </a:t>
            </a:r>
            <a:r>
              <a:rPr lang="de-CH" sz="2800" dirty="0" smtClean="0"/>
              <a:t>zu Lösung zu kommen?</a:t>
            </a:r>
          </a:p>
          <a:p>
            <a:endParaRPr lang="de-CH" sz="2800" dirty="0"/>
          </a:p>
          <a:p>
            <a:r>
              <a:rPr lang="de-CH" sz="2800" b="1" dirty="0" smtClean="0"/>
              <a:t>Beispiel</a:t>
            </a:r>
            <a:r>
              <a:rPr lang="de-CH" sz="2800" dirty="0" smtClean="0"/>
              <a:t>: 	Unär nach Binär</a:t>
            </a:r>
            <a:br>
              <a:rPr lang="de-CH" sz="2800" dirty="0" smtClean="0"/>
            </a:br>
            <a:r>
              <a:rPr lang="de-CH" sz="2800" dirty="0" smtClean="0"/>
              <a:t>		11111111111111111 </a:t>
            </a:r>
            <a:r>
              <a:rPr lang="de-CH" sz="2800" dirty="0" smtClean="0">
                <a:sym typeface="Wingdings" panose="05000000000000000000" pitchFamily="2" charset="2"/>
              </a:rPr>
              <a:t> 10001</a:t>
            </a:r>
            <a:endParaRPr lang="de-CH" sz="2800" dirty="0"/>
          </a:p>
        </p:txBody>
      </p:sp>
      <p:sp>
        <p:nvSpPr>
          <p:cNvPr id="4" name="Rechteck 3"/>
          <p:cNvSpPr/>
          <p:nvPr/>
        </p:nvSpPr>
        <p:spPr>
          <a:xfrm>
            <a:off x="558118" y="45811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>
                <a:latin typeface="Consolas" panose="020B0609020204030204" pitchFamily="49" charset="0"/>
              </a:rPr>
              <a:t>/^(1+)\1(α|$)/$1α0/  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/^1(1+)\1(α|$)/$1α1/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/^1α/1/!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/^$/0/!</a:t>
            </a:r>
            <a:endParaRPr lang="de-CH" sz="2400" dirty="0">
              <a:latin typeface="Consolas" panose="020B0609020204030204" pitchFamily="49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2929"/>
              </p:ext>
            </p:extLst>
          </p:nvPr>
        </p:nvGraphicFramePr>
        <p:xfrm>
          <a:off x="4561657" y="4624536"/>
          <a:ext cx="3826767" cy="1981200"/>
        </p:xfrm>
        <a:graphic>
          <a:graphicData uri="http://schemas.openxmlformats.org/drawingml/2006/table">
            <a:tbl>
              <a:tblPr/>
              <a:tblGrid>
                <a:gridCol w="432047"/>
                <a:gridCol w="432048"/>
                <a:gridCol w="296267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sz="2000" dirty="0" smtClean="0">
                          <a:effectLst/>
                          <a:latin typeface="Consolas" panose="020B0609020204030204" pitchFamily="49" charset="0"/>
                        </a:rPr>
                        <a:t>1</a:t>
                      </a:r>
                      <a:endParaRPr lang="de-CH" sz="2000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2000" dirty="0" smtClean="0">
                          <a:effectLst/>
                          <a:latin typeface="Consolas" panose="020B0609020204030204" pitchFamily="49" charset="0"/>
                        </a:rPr>
                        <a:t>11111111α1</a:t>
                      </a:r>
                      <a:endParaRPr lang="el-GR" sz="2000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2000">
                          <a:effectLst/>
                          <a:latin typeface="Consolas" panose="020B0609020204030204" pitchFamily="49" charset="0"/>
                        </a:rPr>
                        <a:t>1111α01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2000">
                          <a:effectLst/>
                          <a:latin typeface="Consolas" panose="020B0609020204030204" pitchFamily="49" charset="0"/>
                        </a:rPr>
                        <a:t>11α001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sz="2000">
                          <a:effectLst/>
                          <a:latin typeface="Consolas" panose="020B0609020204030204" pitchFamily="49" charset="0"/>
                        </a:rPr>
                        <a:t>1α0001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sz="2000">
                          <a:effectLst/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 dirty="0"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sz="2000" dirty="0">
                          <a:effectLst/>
                          <a:latin typeface="Consolas" panose="020B0609020204030204" pitchFamily="49" charset="0"/>
                        </a:rPr>
                        <a:t>10001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 rot="422952">
            <a:off x="6255507" y="4132904"/>
            <a:ext cx="2736304" cy="6138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5 Ersetzungsoperationen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99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Rein </a:t>
            </a:r>
            <a:r>
              <a:rPr lang="de-CH" b="1" dirty="0" err="1" smtClean="0">
                <a:solidFill>
                  <a:schemeClr val="accent2">
                    <a:lumMod val="75000"/>
                  </a:schemeClr>
                </a:solidFill>
              </a:rPr>
              <a:t>literale</a:t>
            </a:r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CH" b="1" dirty="0" err="1" smtClean="0">
                <a:solidFill>
                  <a:schemeClr val="accent2">
                    <a:lumMod val="75000"/>
                  </a:schemeClr>
                </a:solidFill>
              </a:rPr>
              <a:t>Markov</a:t>
            </a:r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 Algorithmen 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8118" y="1412776"/>
            <a:ext cx="8334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Wie viele Operationen sind bei rein </a:t>
            </a:r>
            <a:r>
              <a:rPr lang="de-CH" sz="2800" dirty="0" err="1" smtClean="0"/>
              <a:t>literalen</a:t>
            </a:r>
            <a:r>
              <a:rPr lang="de-CH" sz="2800" dirty="0" smtClean="0"/>
              <a:t> Ersetzungsregeln nötig?</a:t>
            </a:r>
          </a:p>
          <a:p>
            <a:endParaRPr lang="de-CH" sz="2800" dirty="0" smtClean="0"/>
          </a:p>
          <a:p>
            <a:r>
              <a:rPr lang="de-CH" sz="2800" b="1" dirty="0" smtClean="0"/>
              <a:t>Beispiel</a:t>
            </a:r>
            <a:r>
              <a:rPr lang="de-CH" sz="2800" dirty="0" smtClean="0"/>
              <a:t>: 	Unär nach Binär</a:t>
            </a:r>
            <a:br>
              <a:rPr lang="de-CH" sz="2800" dirty="0" smtClean="0"/>
            </a:br>
            <a:r>
              <a:rPr lang="de-CH" sz="2800" dirty="0" smtClean="0"/>
              <a:t>		11111111111111111 </a:t>
            </a:r>
            <a:r>
              <a:rPr lang="de-CH" sz="2800" dirty="0" smtClean="0">
                <a:sym typeface="Wingdings" panose="05000000000000000000" pitchFamily="2" charset="2"/>
              </a:rPr>
              <a:t> 10001</a:t>
            </a:r>
            <a:endParaRPr lang="de-CH" sz="2800" dirty="0"/>
          </a:p>
        </p:txBody>
      </p:sp>
      <p:sp>
        <p:nvSpPr>
          <p:cNvPr id="4" name="Rechteck 3"/>
          <p:cNvSpPr/>
          <p:nvPr/>
        </p:nvSpPr>
        <p:spPr>
          <a:xfrm>
            <a:off x="1133872" y="40050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>
                <a:latin typeface="Consolas" panose="020B0609020204030204" pitchFamily="49" charset="0"/>
              </a:rPr>
              <a:t>/1β/β0/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/0β/1/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/β/1/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/α1/βα/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/α// !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/1/α1/</a:t>
            </a:r>
          </a:p>
          <a:p>
            <a:r>
              <a:rPr lang="el-GR" sz="2400" dirty="0" smtClean="0">
                <a:latin typeface="Consolas" panose="020B0609020204030204" pitchFamily="49" charset="0"/>
              </a:rPr>
              <a:t>//0/ ! </a:t>
            </a:r>
            <a:endParaRPr lang="de-CH" sz="2400" dirty="0">
              <a:latin typeface="Consolas" panose="020B0609020204030204" pitchFamily="49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43490"/>
              </p:ext>
            </p:extLst>
          </p:nvPr>
        </p:nvGraphicFramePr>
        <p:xfrm>
          <a:off x="4583430" y="4174192"/>
          <a:ext cx="3826767" cy="2194560"/>
        </p:xfrm>
        <a:graphic>
          <a:graphicData uri="http://schemas.openxmlformats.org/drawingml/2006/table">
            <a:tbl>
              <a:tblPr/>
              <a:tblGrid>
                <a:gridCol w="432047"/>
                <a:gridCol w="432048"/>
                <a:gridCol w="296267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>
                          <a:effectLst/>
                          <a:latin typeface="courier"/>
                        </a:rPr>
                        <a:t>α11111111111111111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>
                          <a:effectLst/>
                          <a:latin typeface="courier"/>
                        </a:rPr>
                        <a:t>βα1111111111111111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>
                          <a:effectLst/>
                          <a:latin typeface="courier"/>
                        </a:rPr>
                        <a:t>1α1111111111111111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dirty="0" smtClean="0">
                          <a:effectLst/>
                        </a:rPr>
                        <a:t>…</a:t>
                      </a:r>
                      <a:endParaRPr lang="de-CH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de-CH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de-CH" dirty="0" smtClean="0">
                        <a:effectLst/>
                        <a:latin typeface="courier"/>
                      </a:endParaRP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 dirty="0">
                          <a:effectLst/>
                        </a:rPr>
                        <a:t>50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>
                          <a:effectLst/>
                          <a:latin typeface="courier"/>
                        </a:rPr>
                        <a:t>10001α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51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>
                          <a:effectLst/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CH" dirty="0">
                          <a:effectLst/>
                          <a:latin typeface="courier"/>
                        </a:rPr>
                        <a:t>10001</a:t>
                      </a:r>
                    </a:p>
                  </a:txBody>
                  <a:tcPr>
                    <a:lnL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 rot="422952">
            <a:off x="6183498" y="5036987"/>
            <a:ext cx="2736304" cy="6138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51 Ersetzungsoperationen</a:t>
            </a:r>
            <a:endParaRPr lang="de-CH" dirty="0"/>
          </a:p>
        </p:txBody>
      </p:sp>
      <p:sp>
        <p:nvSpPr>
          <p:cNvPr id="3" name="Abgerundete rechteckige Legende 2"/>
          <p:cNvSpPr/>
          <p:nvPr/>
        </p:nvSpPr>
        <p:spPr>
          <a:xfrm>
            <a:off x="1835696" y="116632"/>
            <a:ext cx="3168352" cy="360040"/>
          </a:xfrm>
          <a:prstGeom prst="wedgeRoundRectCallout">
            <a:avLst>
              <a:gd name="adj1" fmla="val -23358"/>
              <a:gd name="adj2" fmla="val 8789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Ohne </a:t>
            </a:r>
            <a:r>
              <a:rPr lang="de-CH" dirty="0"/>
              <a:t>r</a:t>
            </a:r>
            <a:r>
              <a:rPr lang="de-CH" dirty="0" smtClean="0"/>
              <a:t>eguläre Ausdrücke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9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Komplexitätsklassen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8118" y="1412776"/>
            <a:ext cx="8334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Anzahl Operationen in Abhängigkeit der Eingabelänge </a:t>
            </a:r>
            <a:r>
              <a:rPr lang="de-CH" sz="2800" i="1" dirty="0" smtClean="0"/>
              <a:t>n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221026"/>
              </p:ext>
            </p:extLst>
          </p:nvPr>
        </p:nvGraphicFramePr>
        <p:xfrm>
          <a:off x="558118" y="2204864"/>
          <a:ext cx="8334362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7337"/>
                <a:gridCol w="2866410"/>
                <a:gridCol w="3820615"/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O(1)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Konstant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Addition</a:t>
                      </a:r>
                      <a:endParaRPr lang="de-C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O(log</a:t>
                      </a:r>
                      <a:r>
                        <a:rPr lang="de-CH" sz="2400" b="0" baseline="0" dirty="0" smtClean="0"/>
                        <a:t> n)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Logarithmisch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Suche in einer geordneten Liste</a:t>
                      </a:r>
                      <a:endParaRPr lang="de-C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O(n)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dirty="0" smtClean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Suche in einer ungeordneten Liste</a:t>
                      </a:r>
                      <a:endParaRPr lang="de-C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O(n log n)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dirty="0" smtClean="0"/>
                        <a:t>Quasilinear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Sortieren von Elementen</a:t>
                      </a:r>
                      <a:endParaRPr lang="de-C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</a:t>
                      </a:r>
                      <a:r>
                        <a:rPr lang="de-CH" sz="2400" b="0" dirty="0" err="1" smtClean="0"/>
                        <a:t>n</a:t>
                      </a:r>
                      <a:r>
                        <a:rPr lang="de-CH" sz="2400" b="0" baseline="30000" dirty="0" err="1" smtClean="0"/>
                        <a:t>x</a:t>
                      </a:r>
                      <a:r>
                        <a:rPr lang="de-CH" sz="2400" b="0" dirty="0" smtClean="0"/>
                        <a:t>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dirty="0" err="1" smtClean="0"/>
                        <a:t>Polynomiel</a:t>
                      </a:r>
                      <a:endParaRPr lang="de-CH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err="1" smtClean="0"/>
                        <a:t>Multiplication</a:t>
                      </a:r>
                      <a:endParaRPr lang="de-CH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2400" b="0" dirty="0" smtClean="0"/>
                        <a:t>O(</a:t>
                      </a:r>
                      <a:r>
                        <a:rPr lang="de-CH" sz="2400" b="0" dirty="0" err="1" smtClean="0"/>
                        <a:t>x</a:t>
                      </a:r>
                      <a:r>
                        <a:rPr lang="de-CH" sz="2400" b="0" baseline="30000" dirty="0" err="1" smtClean="0"/>
                        <a:t>n</a:t>
                      </a:r>
                      <a:r>
                        <a:rPr lang="de-CH" sz="2400" b="0" dirty="0" smtClean="0"/>
                        <a:t>)</a:t>
                      </a:r>
                      <a:endParaRPr lang="de-CH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2400" b="0" dirty="0" err="1" smtClean="0"/>
                        <a:t>Exponentiel</a:t>
                      </a:r>
                      <a:endParaRPr lang="de-CH" sz="2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400" b="0" dirty="0" err="1" smtClean="0"/>
                        <a:t>Traveling</a:t>
                      </a:r>
                      <a:r>
                        <a:rPr lang="de-CH" sz="2400" b="0" baseline="0" dirty="0" smtClean="0"/>
                        <a:t> </a:t>
                      </a:r>
                      <a:r>
                        <a:rPr lang="de-CH" sz="2400" b="0" baseline="0" dirty="0" err="1" smtClean="0"/>
                        <a:t>Salesman</a:t>
                      </a:r>
                      <a:r>
                        <a:rPr lang="de-CH" sz="2400" b="0" baseline="0" dirty="0" smtClean="0"/>
                        <a:t> Problem</a:t>
                      </a:r>
                      <a:endParaRPr lang="de-CH" sz="2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https://upload.wikimedia.org/wikipedia/commons/thumb/7/7e/Comparison_computational_complexity.svg/250px-Comparison_computational_complexity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935996"/>
            <a:ext cx="3960439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ige Legende 8"/>
          <p:cNvSpPr/>
          <p:nvPr/>
        </p:nvSpPr>
        <p:spPr>
          <a:xfrm>
            <a:off x="395536" y="6021288"/>
            <a:ext cx="8424936" cy="576064"/>
          </a:xfrm>
          <a:prstGeom prst="wedgeRectCallout">
            <a:avLst>
              <a:gd name="adj1" fmla="val -38691"/>
              <a:gd name="adj2" fmla="val -986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sz="1600" dirty="0" smtClean="0"/>
              <a:t>In der Informatik wir die O-Notation bei der Analyse von Algorithmen verwendet und gibt ein Mass für die Anzahl der Elementarschritte in Abhängigkeit von der Größe der Eingangsvariablen an.</a:t>
            </a:r>
            <a:endParaRPr lang="de-CH" sz="1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93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Es gibt Programme die …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30" name="Picture 6" descr="Ähnliches Fot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33" y="4750798"/>
            <a:ext cx="1558522" cy="155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Ähnliches Fot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6703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hnliches 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07249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Ähnliches 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6702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58118" y="1412776"/>
            <a:ext cx="677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… starten, laufen</a:t>
            </a:r>
            <a:r>
              <a:rPr lang="de-CH" sz="3200" dirty="0"/>
              <a:t> </a:t>
            </a:r>
            <a:r>
              <a:rPr lang="de-CH" sz="3200" dirty="0" smtClean="0"/>
              <a:t>&amp; selbständig stoppen</a:t>
            </a:r>
            <a:endParaRPr lang="de-CH" sz="3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19941" y="4033495"/>
            <a:ext cx="5864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… starten, laufen, laufen, laufen …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1574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24000" decel="27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59462 0.0050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Es gibt </a:t>
            </a:r>
            <a:r>
              <a:rPr lang="de-CH" b="1" dirty="0" err="1" smtClean="0">
                <a:solidFill>
                  <a:schemeClr val="accent2">
                    <a:lumMod val="75000"/>
                  </a:schemeClr>
                </a:solidFill>
              </a:rPr>
              <a:t>Markow</a:t>
            </a:r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 Algorithmen die …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8118" y="1412776"/>
            <a:ext cx="5175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… starten, laufen und stoppen</a:t>
            </a:r>
            <a:endParaRPr lang="de-CH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4" y="2161791"/>
            <a:ext cx="9046850" cy="472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Es gibt </a:t>
            </a:r>
            <a:r>
              <a:rPr lang="de-CH" b="1" dirty="0" err="1" smtClean="0">
                <a:solidFill>
                  <a:schemeClr val="accent2">
                    <a:lumMod val="75000"/>
                  </a:schemeClr>
                </a:solidFill>
              </a:rPr>
              <a:t>Markow</a:t>
            </a:r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 Algorithmen die …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8118" y="1412776"/>
            <a:ext cx="5966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… starten, laufen, laufen, laufen …</a:t>
            </a:r>
            <a:endParaRPr lang="de-CH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66" y="3429000"/>
            <a:ext cx="7442770" cy="273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39552" y="2292998"/>
            <a:ext cx="5047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smtClean="0"/>
              <a:t>z.B. ein </a:t>
            </a:r>
            <a:r>
              <a:rPr lang="de-CH" sz="3200" b="1" dirty="0" smtClean="0"/>
              <a:t>Primzahlengenerator</a:t>
            </a:r>
            <a:endParaRPr lang="de-CH" sz="3200" b="1" dirty="0"/>
          </a:p>
        </p:txBody>
      </p:sp>
      <p:sp>
        <p:nvSpPr>
          <p:cNvPr id="3" name="Rechteck 2"/>
          <p:cNvSpPr/>
          <p:nvPr/>
        </p:nvSpPr>
        <p:spPr>
          <a:xfrm>
            <a:off x="5148064" y="2996952"/>
            <a:ext cx="45720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de-CH" sz="2800" dirty="0" smtClean="0">
                <a:latin typeface="Consolas" panose="020B0609020204030204" pitchFamily="49" charset="0"/>
              </a:rPr>
              <a:t>II (2)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 (3)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IIIII (5)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IIIIIII (7)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IIIIIIIIIII (11)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IIIIIIIIIIIII (13)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IIIIIIIIIIIIIIIII …</a:t>
            </a:r>
          </a:p>
          <a:p>
            <a:r>
              <a:rPr lang="de-CH" sz="2800" dirty="0" smtClean="0"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4427984" y="4552843"/>
            <a:ext cx="576064" cy="693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61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Halteproblem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8118" y="1412776"/>
            <a:ext cx="8406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Kann (algorithmisch) entschieden werden, ob ein Algorithmus </a:t>
            </a:r>
            <a:r>
              <a:rPr lang="de-CH" sz="3200" b="1" dirty="0" smtClean="0"/>
              <a:t>A </a:t>
            </a:r>
            <a:r>
              <a:rPr lang="de-CH" sz="3200" dirty="0" smtClean="0"/>
              <a:t>für eine bestimmt Eingabe </a:t>
            </a:r>
            <a:r>
              <a:rPr lang="de-CH" sz="3200" b="1" dirty="0" smtClean="0"/>
              <a:t>E </a:t>
            </a:r>
            <a:r>
              <a:rPr lang="de-CH" sz="3200" dirty="0" smtClean="0"/>
              <a:t>hält?</a:t>
            </a:r>
            <a:endParaRPr lang="de-CH" sz="3200" dirty="0"/>
          </a:p>
        </p:txBody>
      </p:sp>
      <p:sp>
        <p:nvSpPr>
          <p:cNvPr id="7" name="Rechteck 6"/>
          <p:cNvSpPr/>
          <p:nvPr/>
        </p:nvSpPr>
        <p:spPr>
          <a:xfrm>
            <a:off x="3131840" y="3504436"/>
            <a:ext cx="2880320" cy="165618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Hält Algorithmus A für Eingabe E? </a:t>
            </a:r>
            <a:endParaRPr lang="de-CH" sz="3200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627784" y="382847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627784" y="480058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bgerundetes Rechteck 9"/>
          <p:cNvSpPr/>
          <p:nvPr/>
        </p:nvSpPr>
        <p:spPr>
          <a:xfrm>
            <a:off x="1547664" y="3504436"/>
            <a:ext cx="1080120" cy="64807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A</a:t>
            </a:r>
            <a:endParaRPr lang="de-CH" sz="32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1547664" y="4476544"/>
            <a:ext cx="1080120" cy="64807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/>
              <a:t>E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012160" y="382847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6012160" y="480058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ine Ecke des Rechtecks schneiden 15"/>
          <p:cNvSpPr/>
          <p:nvPr/>
        </p:nvSpPr>
        <p:spPr>
          <a:xfrm>
            <a:off x="6516216" y="3504436"/>
            <a:ext cx="1080120" cy="648072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JA</a:t>
            </a:r>
            <a:endParaRPr lang="de-CH" sz="3200" dirty="0"/>
          </a:p>
        </p:txBody>
      </p:sp>
      <p:sp>
        <p:nvSpPr>
          <p:cNvPr id="23" name="Eine Ecke des Rechtecks schneiden 22"/>
          <p:cNvSpPr/>
          <p:nvPr/>
        </p:nvSpPr>
        <p:spPr>
          <a:xfrm>
            <a:off x="6516216" y="4489110"/>
            <a:ext cx="1080120" cy="648072"/>
          </a:xfrm>
          <a:prstGeom prst="snip1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NEIN</a:t>
            </a:r>
            <a:endParaRPr lang="de-CH" sz="3200" dirty="0"/>
          </a:p>
        </p:txBody>
      </p:sp>
      <p:sp>
        <p:nvSpPr>
          <p:cNvPr id="22" name="Textfeld 21"/>
          <p:cNvSpPr txBox="1"/>
          <p:nvPr/>
        </p:nvSpPr>
        <p:spPr>
          <a:xfrm>
            <a:off x="7596336" y="415992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oder</a:t>
            </a:r>
            <a:endParaRPr lang="de-CH" dirty="0"/>
          </a:p>
        </p:txBody>
      </p:sp>
      <p:sp>
        <p:nvSpPr>
          <p:cNvPr id="25" name="Abgerundetes Rechteck 24"/>
          <p:cNvSpPr/>
          <p:nvPr/>
        </p:nvSpPr>
        <p:spPr>
          <a:xfrm>
            <a:off x="3419872" y="3284984"/>
            <a:ext cx="648072" cy="39870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H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23292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accent2">
                    <a:lumMod val="75000"/>
                  </a:schemeClr>
                </a:solidFill>
              </a:rPr>
              <a:t>Sorry …</a:t>
            </a:r>
            <a:endParaRPr lang="de-CH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8119" y="3997067"/>
            <a:ext cx="8262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Es gibt keinen Algorithmus </a:t>
            </a:r>
            <a:r>
              <a:rPr lang="de-CH" sz="3200" b="1" dirty="0" smtClean="0"/>
              <a:t>H</a:t>
            </a:r>
            <a:r>
              <a:rPr lang="de-CH" sz="3200" dirty="0" smtClean="0"/>
              <a:t>, der für beliebige (A, E) entscheiden kann ob der Algorithmus A zur Eingebe E hält.</a:t>
            </a:r>
          </a:p>
          <a:p>
            <a:endParaRPr lang="de-CH" sz="3200" dirty="0"/>
          </a:p>
          <a:p>
            <a:r>
              <a:rPr lang="de-CH" sz="3200" dirty="0" smtClean="0">
                <a:sym typeface="Wingdings" panose="05000000000000000000" pitchFamily="2" charset="2"/>
              </a:rPr>
              <a:t> Das Halteproblem ist </a:t>
            </a:r>
            <a:r>
              <a:rPr lang="de-CH" sz="3200" dirty="0" err="1" smtClean="0">
                <a:sym typeface="Wingdings" panose="05000000000000000000" pitchFamily="2" charset="2"/>
              </a:rPr>
              <a:t>unentscheidbar</a:t>
            </a:r>
            <a:r>
              <a:rPr lang="de-CH" sz="3200" dirty="0" smtClean="0">
                <a:sym typeface="Wingdings" panose="05000000000000000000" pitchFamily="2" charset="2"/>
              </a:rPr>
              <a:t>!</a:t>
            </a:r>
            <a:endParaRPr lang="de-CH" sz="3200" dirty="0"/>
          </a:p>
        </p:txBody>
      </p:sp>
      <p:sp>
        <p:nvSpPr>
          <p:cNvPr id="14" name="Rechteck 13"/>
          <p:cNvSpPr/>
          <p:nvPr/>
        </p:nvSpPr>
        <p:spPr>
          <a:xfrm>
            <a:off x="3131840" y="1700808"/>
            <a:ext cx="2880320" cy="165618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Hält Algorithmus A für Eingabe E? </a:t>
            </a:r>
            <a:endParaRPr lang="de-CH" sz="32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627784" y="202484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2627784" y="299695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bgerundetes Rechteck 20"/>
          <p:cNvSpPr/>
          <p:nvPr/>
        </p:nvSpPr>
        <p:spPr>
          <a:xfrm>
            <a:off x="1547664" y="1700808"/>
            <a:ext cx="1080120" cy="64807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A</a:t>
            </a:r>
            <a:endParaRPr lang="de-CH" sz="3200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547664" y="2672916"/>
            <a:ext cx="1080120" cy="648072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/>
              <a:t>E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6012160" y="2024844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6012160" y="2996952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ine Ecke des Rechtecks schneiden 26"/>
          <p:cNvSpPr/>
          <p:nvPr/>
        </p:nvSpPr>
        <p:spPr>
          <a:xfrm>
            <a:off x="6516216" y="1700808"/>
            <a:ext cx="1080120" cy="648072"/>
          </a:xfrm>
          <a:prstGeom prst="snip1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JA</a:t>
            </a:r>
            <a:endParaRPr lang="de-CH" sz="3200" dirty="0"/>
          </a:p>
        </p:txBody>
      </p:sp>
      <p:sp>
        <p:nvSpPr>
          <p:cNvPr id="28" name="Eine Ecke des Rechtecks schneiden 27"/>
          <p:cNvSpPr/>
          <p:nvPr/>
        </p:nvSpPr>
        <p:spPr>
          <a:xfrm>
            <a:off x="6516216" y="2685482"/>
            <a:ext cx="1080120" cy="648072"/>
          </a:xfrm>
          <a:prstGeom prst="snip1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dirty="0" smtClean="0"/>
              <a:t>NEIN</a:t>
            </a:r>
            <a:endParaRPr lang="de-CH" sz="3200" dirty="0"/>
          </a:p>
        </p:txBody>
      </p:sp>
      <p:sp>
        <p:nvSpPr>
          <p:cNvPr id="29" name="Textfeld 28"/>
          <p:cNvSpPr txBox="1"/>
          <p:nvPr/>
        </p:nvSpPr>
        <p:spPr>
          <a:xfrm>
            <a:off x="7596336" y="235629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oder</a:t>
            </a:r>
            <a:endParaRPr lang="de-CH" dirty="0"/>
          </a:p>
        </p:txBody>
      </p:sp>
      <p:sp>
        <p:nvSpPr>
          <p:cNvPr id="30" name="Abgerundetes Rechteck 29"/>
          <p:cNvSpPr/>
          <p:nvPr/>
        </p:nvSpPr>
        <p:spPr>
          <a:xfrm>
            <a:off x="3419872" y="1501454"/>
            <a:ext cx="648072" cy="39870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3200" b="1" dirty="0" smtClean="0"/>
              <a:t>H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17590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Bildschirmpräsentation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Komplexität und Berechenbarkeit</vt:lpstr>
      <vt:lpstr>Wie komplex ist ein Problem?</vt:lpstr>
      <vt:lpstr>Rein literale Markov Algorithmen </vt:lpstr>
      <vt:lpstr>Komplexitätsklassen</vt:lpstr>
      <vt:lpstr>Es gibt Programme die …</vt:lpstr>
      <vt:lpstr>Es gibt Markow Algorithmen die …</vt:lpstr>
      <vt:lpstr>Es gibt Markow Algorithmen die …</vt:lpstr>
      <vt:lpstr>Halteproblem</vt:lpstr>
      <vt:lpstr>Sorry …</vt:lpstr>
      <vt:lpstr>Beweis  (1)</vt:lpstr>
      <vt:lpstr>Beweis  (2)</vt:lpstr>
      <vt:lpstr>Siehe …</vt:lpstr>
      <vt:lpstr>Diagonalisierung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Komplexität und Berechenbarkeit</dc:title>
  <dc:creator>Vincent Tscherter</dc:creator>
  <cp:lastModifiedBy>Vincent Tscherter</cp:lastModifiedBy>
  <cp:revision>19</cp:revision>
  <dcterms:created xsi:type="dcterms:W3CDTF">2017-09-05T09:27:24Z</dcterms:created>
  <dcterms:modified xsi:type="dcterms:W3CDTF">2017-09-12T12:44:36Z</dcterms:modified>
</cp:coreProperties>
</file>